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q=https://infourok.ru/go.html?href%3Dhttp%253A%252F%252Fwww.resobr.ru%252Fmaterials%252F26%252F50900%252F&amp;sa=D&amp;ust=1496308602768000&amp;usg=AFQjCNEI7K5ML8JpUm5HeofSXWe-3FommQ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512168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ИКТ-компетентность</a:t>
            </a:r>
            <a:r>
              <a:rPr lang="ru-RU" sz="3600" dirty="0" smtClean="0"/>
              <a:t>- </a:t>
            </a:r>
            <a:r>
              <a:rPr lang="ru-RU" sz="3600" i="1" dirty="0" smtClean="0"/>
              <a:t>требование профессионального стандарта педагога ДОО.</a:t>
            </a:r>
            <a:endParaRPr lang="ru-RU" sz="3600" i="1" dirty="0"/>
          </a:p>
        </p:txBody>
      </p:sp>
      <p:pic>
        <p:nvPicPr>
          <p:cNvPr id="1026" name="Picture 2" descr="https://im0-tub-ru.yandex.net/i?id=1128392b4852af7eec2eebee5aef86c1-l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204864"/>
            <a:ext cx="4857171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minemshop.ru/images/audio_cd_covers/101563601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54721">
            <a:off x="6291541" y="1866961"/>
            <a:ext cx="2114105" cy="3126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508104" y="5805265"/>
            <a:ext cx="33843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Подготовила зам. зав. по методической</a:t>
            </a:r>
          </a:p>
          <a:p>
            <a:r>
              <a:rPr lang="ru-RU" sz="1400" dirty="0"/>
              <a:t>и</a:t>
            </a:r>
            <a:r>
              <a:rPr lang="ru-RU" sz="1400" dirty="0" smtClean="0"/>
              <a:t> учебно-воспитательной работе</a:t>
            </a:r>
            <a:r>
              <a:rPr lang="en-US" sz="1400" dirty="0" smtClean="0"/>
              <a:t>: </a:t>
            </a:r>
            <a:r>
              <a:rPr lang="ru-RU" sz="1400" dirty="0" smtClean="0"/>
              <a:t>Серебрянская И.В.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6995240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&amp;Scy;&amp;pcy;&amp;acy;&amp;scy;&amp;icy;&amp;bcy;&amp;ocy; &amp;zcy;&amp;acy; &amp;vcy;&amp;ncy;&amp;icy;&amp;mcy;&amp;acy;&amp;ncy;&amp;icy;&amp;iecy; - &amp;Pcy;&amp;rcy;&amp;iecy;&amp;zcy;&amp;iecy;&amp;ncy;&amp;tcy;&amp;acy;&amp;tscy;&amp;icy;&amp;yacy; 1307/2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7154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404664"/>
            <a:ext cx="538234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Творческим педагогам, стремящимся идти в ногу со временем, необходимо изучать возможности использования и внедрения ИКТ в свою практическую деятельность, быть для ребёнка проводником в мир новых технологий, формировать у него основы информационной культуры.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3573016"/>
            <a:ext cx="48245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«Человек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, умело и эффективно владеющий технологиями и информацией, имеет другой, новый стиль мышления, принципиально иначе подходит к оценке возникающих проблем, организации своей 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деятельности»</a:t>
            </a:r>
            <a:endParaRPr lang="ru-RU" i="1" dirty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r>
              <a:rPr lang="ru-RU" dirty="0" err="1"/>
              <a:t>Горвиц</a:t>
            </a:r>
            <a:r>
              <a:rPr lang="ru-RU" dirty="0"/>
              <a:t> Юрий Михайлович</a:t>
            </a:r>
            <a:endParaRPr lang="ru-RU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122" name="Picture 2" descr="https://im0-tub-ru.yandex.net/i?id=8dd4924210cc4d1a27ffd73228cba442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517659"/>
            <a:ext cx="333375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47469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im0-tub-ru.yandex.net/i?id=b50fa63afae808a6ddead087a7fdb26a-l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388423" cy="6851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699792" y="332656"/>
            <a:ext cx="453650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Согласно Федеральному государственному образовательному </a:t>
            </a:r>
            <a:r>
              <a:rPr lang="ru-RU" u="sng" dirty="0">
                <a:hlinkClick r:id="rId3"/>
              </a:rPr>
              <a:t>стандарту дошкольного образования</a:t>
            </a:r>
            <a:r>
              <a:rPr lang="ru-RU" dirty="0"/>
              <a:t>, утвержденному приказом </a:t>
            </a:r>
            <a:r>
              <a:rPr lang="ru-RU" dirty="0" err="1"/>
              <a:t>Минобрнауки</a:t>
            </a:r>
            <a:r>
              <a:rPr lang="ru-RU" dirty="0"/>
              <a:t> России от 17.10.2013 № 1155, педагогические работники, реализующие образовательную программу, должны обладать основными компетенциями, необходимыми для создания условий развития детей.</a:t>
            </a:r>
          </a:p>
        </p:txBody>
      </p:sp>
    </p:spTree>
    <p:extLst>
      <p:ext uri="{BB962C8B-B14F-4D97-AF65-F5344CB8AC3E}">
        <p14:creationId xmlns:p14="http://schemas.microsoft.com/office/powerpoint/2010/main" val="183769066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diysolarpanelsv.com/images/clipart-a-book-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419872" y="30689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572000" y="1124744"/>
            <a:ext cx="388843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"Педагог (педагогическая деятельность в сфере дошкольного, начального общего, основного общего, среднего общего образования) (воспитатель, учитель)", утвержденного приказом </a:t>
            </a:r>
            <a:r>
              <a:rPr lang="ru-RU" sz="1600" b="1" dirty="0"/>
              <a:t>Минтруда России от 18.10.2013 № 544н</a:t>
            </a:r>
            <a:r>
              <a:rPr lang="ru-RU" sz="1600" dirty="0"/>
              <a:t>, также отмечается владение педагогом ИКТ-компетентностями, необходимыми и достаточными для планирования, реализации и оценки образовательной работы с детьми раннего и дошкольного возраста.</a:t>
            </a:r>
          </a:p>
        </p:txBody>
      </p:sp>
      <p:pic>
        <p:nvPicPr>
          <p:cNvPr id="4102" name="Picture 6" descr="https://fs3.ppt4web.ru/images/161829/207075/310/img2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95" r="34967" b="75170"/>
          <a:stretch/>
        </p:blipFill>
        <p:spPr bwMode="auto">
          <a:xfrm>
            <a:off x="755577" y="1543337"/>
            <a:ext cx="3168352" cy="119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70744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440160"/>
          </a:xfrm>
        </p:spPr>
        <p:txBody>
          <a:bodyPr>
            <a:normAutofit/>
          </a:bodyPr>
          <a:lstStyle/>
          <a:p>
            <a:r>
              <a:rPr lang="ru-RU" sz="2800" u="sng" dirty="0">
                <a:solidFill>
                  <a:srgbClr val="FF0000"/>
                </a:solidFill>
              </a:rPr>
              <a:t>ИКТ-компетентность</a:t>
            </a:r>
            <a:r>
              <a:rPr lang="ru-RU" sz="2800" u="sng" dirty="0"/>
              <a:t> </a:t>
            </a:r>
            <a:r>
              <a:rPr lang="ru-RU" sz="2800" i="1" u="sng" dirty="0"/>
              <a:t>рассматривается по трем составляющим:</a:t>
            </a:r>
            <a:br>
              <a:rPr lang="ru-RU" sz="2800" i="1" u="sng" dirty="0"/>
            </a:br>
            <a:endParaRPr lang="ru-RU" sz="2800" i="1" u="sng" dirty="0"/>
          </a:p>
        </p:txBody>
      </p:sp>
      <p:sp>
        <p:nvSpPr>
          <p:cNvPr id="3" name="Овал 2"/>
          <p:cNvSpPr/>
          <p:nvPr/>
        </p:nvSpPr>
        <p:spPr>
          <a:xfrm>
            <a:off x="251520" y="2636912"/>
            <a:ext cx="2592288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 smtClean="0"/>
              <a:t>Общепользова-тельская</a:t>
            </a:r>
            <a:r>
              <a:rPr lang="ru-RU" sz="1600" dirty="0" smtClean="0"/>
              <a:t> </a:t>
            </a:r>
            <a:r>
              <a:rPr lang="ru-RU" sz="1600" dirty="0"/>
              <a:t>ИКТ-компетентность</a:t>
            </a:r>
            <a:endParaRPr lang="ru-RU" sz="1600" dirty="0"/>
          </a:p>
        </p:txBody>
      </p:sp>
      <p:sp>
        <p:nvSpPr>
          <p:cNvPr id="4" name="Овал 3"/>
          <p:cNvSpPr/>
          <p:nvPr/>
        </p:nvSpPr>
        <p:spPr>
          <a:xfrm>
            <a:off x="3347864" y="3284984"/>
            <a:ext cx="2664296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Общепедагогическая ИКТ </a:t>
            </a:r>
            <a:r>
              <a:rPr lang="ru-RU" dirty="0" err="1" smtClean="0"/>
              <a:t>компетент</a:t>
            </a:r>
            <a:endParaRPr lang="ru-RU" dirty="0" smtClean="0"/>
          </a:p>
          <a:p>
            <a:pPr algn="ctr"/>
            <a:r>
              <a:rPr lang="ru-RU" dirty="0" err="1" smtClean="0"/>
              <a:t>ность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6228184" y="2636912"/>
            <a:ext cx="2520280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 </a:t>
            </a:r>
            <a:r>
              <a:rPr lang="ru-RU" dirty="0" smtClean="0"/>
              <a:t>предметно-</a:t>
            </a:r>
            <a:r>
              <a:rPr lang="ru-RU" dirty="0" err="1" smtClean="0"/>
              <a:t>педагогиче</a:t>
            </a:r>
            <a:endParaRPr lang="ru-RU" dirty="0" smtClean="0"/>
          </a:p>
          <a:p>
            <a:pPr algn="ctr"/>
            <a:r>
              <a:rPr lang="ru-RU" dirty="0" err="1" smtClean="0"/>
              <a:t>ская</a:t>
            </a:r>
            <a:r>
              <a:rPr lang="ru-RU" dirty="0" smtClean="0"/>
              <a:t> </a:t>
            </a:r>
            <a:r>
              <a:rPr lang="ru-RU" dirty="0" err="1" smtClean="0"/>
              <a:t>компетент</a:t>
            </a:r>
            <a:endParaRPr lang="ru-RU" dirty="0" smtClean="0"/>
          </a:p>
          <a:p>
            <a:pPr algn="ctr"/>
            <a:r>
              <a:rPr lang="ru-RU" dirty="0" err="1" smtClean="0"/>
              <a:t>ность</a:t>
            </a:r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4401692" y="1988840"/>
            <a:ext cx="484632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7190393" y="165850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1331640" y="1658504"/>
            <a:ext cx="530348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203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u="sng" dirty="0" err="1">
                <a:solidFill>
                  <a:srgbClr val="FF0000"/>
                </a:solidFill>
              </a:rPr>
              <a:t>О</a:t>
            </a:r>
            <a:r>
              <a:rPr lang="ru-RU" i="1" u="sng" dirty="0" err="1" smtClean="0">
                <a:solidFill>
                  <a:srgbClr val="FF0000"/>
                </a:solidFill>
              </a:rPr>
              <a:t>бщепользовательская</a:t>
            </a:r>
            <a:r>
              <a:rPr lang="ru-RU" i="1" u="sng" dirty="0" smtClean="0">
                <a:solidFill>
                  <a:srgbClr val="FF0000"/>
                </a:solidFill>
              </a:rPr>
              <a:t> </a:t>
            </a:r>
            <a:r>
              <a:rPr lang="ru-RU" i="1" u="sng" dirty="0">
                <a:solidFill>
                  <a:srgbClr val="FF0000"/>
                </a:solidFill>
              </a:rPr>
              <a:t>ИКТ-компетентность</a:t>
            </a:r>
            <a:endParaRPr lang="ru-RU" i="1" u="sng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916832"/>
            <a:ext cx="63184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/>
              <a:t>фото- и видео </a:t>
            </a:r>
            <a:r>
              <a:rPr lang="ru-RU" sz="2400" dirty="0" smtClean="0"/>
              <a:t>съемка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/>
              <a:t> </a:t>
            </a:r>
            <a:r>
              <a:rPr lang="ru-RU" sz="2400" dirty="0"/>
              <a:t>работа с текстовыми </a:t>
            </a:r>
            <a:r>
              <a:rPr lang="ru-RU" sz="2400" dirty="0" smtClean="0"/>
              <a:t>редакторами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/>
              <a:t>навыки </a:t>
            </a:r>
            <a:r>
              <a:rPr lang="ru-RU" sz="2400" dirty="0"/>
              <a:t>поиска информации в </a:t>
            </a:r>
            <a:r>
              <a:rPr lang="ru-RU" sz="2400" dirty="0" smtClean="0"/>
              <a:t>сети Интернет </a:t>
            </a:r>
            <a:endParaRPr lang="ru-RU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/>
              <a:t>пользование </a:t>
            </a:r>
            <a:r>
              <a:rPr lang="ru-RU" sz="2400" dirty="0"/>
              <a:t>электронными носителями и почтой.</a:t>
            </a:r>
            <a:endParaRPr lang="ru-RU" sz="2400" dirty="0"/>
          </a:p>
        </p:txBody>
      </p:sp>
      <p:pic>
        <p:nvPicPr>
          <p:cNvPr id="6146" name="Picture 2" descr="http://900igr.net/up/datai/95977/0015-008-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847134"/>
            <a:ext cx="3934869" cy="2951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2481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u="sng" dirty="0">
                <a:solidFill>
                  <a:srgbClr val="FF0000"/>
                </a:solidFill>
              </a:rPr>
              <a:t>О</a:t>
            </a:r>
            <a:r>
              <a:rPr lang="ru-RU" i="1" u="sng" dirty="0" smtClean="0">
                <a:solidFill>
                  <a:srgbClr val="FF0000"/>
                </a:solidFill>
              </a:rPr>
              <a:t>бщепедагогическая </a:t>
            </a:r>
            <a:r>
              <a:rPr lang="ru-RU" i="1" u="sng" dirty="0">
                <a:solidFill>
                  <a:srgbClr val="FF0000"/>
                </a:solidFill>
              </a:rPr>
              <a:t>ИКТ-компетентность</a:t>
            </a:r>
            <a:endParaRPr lang="ru-RU" i="1" u="sng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772816"/>
            <a:ext cx="72728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/>
              <a:t>планирование и анализ своей </a:t>
            </a:r>
            <a:r>
              <a:rPr lang="ru-RU" sz="2400" dirty="0" smtClean="0"/>
              <a:t>деятельности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 smtClean="0"/>
              <a:t>организация </a:t>
            </a:r>
            <a:r>
              <a:rPr lang="ru-RU" sz="2400" dirty="0"/>
              <a:t>образовательного </a:t>
            </a:r>
            <a:r>
              <a:rPr lang="ru-RU" sz="2400" dirty="0" smtClean="0"/>
              <a:t>процесса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 smtClean="0"/>
              <a:t>написание </a:t>
            </a:r>
            <a:r>
              <a:rPr lang="ru-RU" sz="2400" dirty="0"/>
              <a:t>программ развития </a:t>
            </a:r>
            <a:r>
              <a:rPr lang="ru-RU" sz="2400" dirty="0" smtClean="0"/>
              <a:t>детей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 smtClean="0"/>
              <a:t>создание </a:t>
            </a:r>
            <a:r>
              <a:rPr lang="ru-RU" sz="2400" dirty="0"/>
              <a:t>электронных дидактических </a:t>
            </a:r>
            <a:r>
              <a:rPr lang="ru-RU" sz="2400" dirty="0" smtClean="0"/>
              <a:t>материалов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 smtClean="0"/>
              <a:t>подготовка </a:t>
            </a:r>
            <a:r>
              <a:rPr lang="ru-RU" sz="2400" dirty="0"/>
              <a:t>и проведение </a:t>
            </a:r>
            <a:r>
              <a:rPr lang="ru-RU" sz="2400" dirty="0" smtClean="0"/>
              <a:t>консультаций</a:t>
            </a:r>
            <a:r>
              <a:rPr lang="ru-RU" sz="2400" dirty="0"/>
              <a:t> </a:t>
            </a:r>
            <a:r>
              <a:rPr lang="ru-RU" sz="2400" dirty="0" smtClean="0"/>
              <a:t>( </a:t>
            </a:r>
            <a:r>
              <a:rPr lang="ru-RU" sz="2400" dirty="0"/>
              <a:t>для </a:t>
            </a:r>
            <a:r>
              <a:rPr lang="ru-RU" sz="2400" dirty="0" smtClean="0"/>
              <a:t>коллег и родителей)</a:t>
            </a:r>
            <a:endParaRPr lang="ru-RU" sz="2400" dirty="0"/>
          </a:p>
        </p:txBody>
      </p:sp>
      <p:pic>
        <p:nvPicPr>
          <p:cNvPr id="7170" name="Picture 2" descr="https://im0-tub-ru.yandex.net/i?id=9b8a34ee9158323e9006a54141469a7b-l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808906"/>
            <a:ext cx="4283968" cy="3049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803211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u="sng" dirty="0">
                <a:solidFill>
                  <a:srgbClr val="FF0000"/>
                </a:solidFill>
              </a:rPr>
              <a:t>П</a:t>
            </a:r>
            <a:r>
              <a:rPr lang="ru-RU" i="1" u="sng" dirty="0" smtClean="0">
                <a:solidFill>
                  <a:srgbClr val="FF0000"/>
                </a:solidFill>
              </a:rPr>
              <a:t>редметно-педагогическая </a:t>
            </a:r>
            <a:r>
              <a:rPr lang="ru-RU" i="1" u="sng" dirty="0">
                <a:solidFill>
                  <a:srgbClr val="FF0000"/>
                </a:solidFill>
              </a:rPr>
              <a:t>компетентность</a:t>
            </a:r>
            <a:endParaRPr lang="ru-RU" i="1" u="sng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 rot="10800000" flipV="1">
            <a:off x="4067944" y="4074132"/>
            <a:ext cx="489654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выдвигаются в зависимости от задач, которые ставит перед собой педагог в процессе образовательной деятельности, умение найти информацию по той или иной проблеме и качественно ее использовать.</a:t>
            </a:r>
          </a:p>
        </p:txBody>
      </p:sp>
      <p:pic>
        <p:nvPicPr>
          <p:cNvPr id="8194" name="Picture 2" descr="http://900igr.net/up/datai/220424/0005-001-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495195"/>
            <a:ext cx="4195562" cy="301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720167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2578298"/>
          </a:xfrm>
        </p:spPr>
        <p:txBody>
          <a:bodyPr>
            <a:normAutofit/>
          </a:bodyPr>
          <a:lstStyle/>
          <a:p>
            <a:r>
              <a:rPr lang="ru-RU" sz="3200" b="1" i="1" dirty="0">
                <a:solidFill>
                  <a:srgbClr val="FF0000"/>
                </a:solidFill>
              </a:rPr>
              <a:t>По направлениям использования </a:t>
            </a:r>
            <a:r>
              <a:rPr lang="ru-RU" sz="3200" dirty="0"/>
              <a:t>информационно-коммуникационных технологий в системе деятельности ДОУ </a:t>
            </a:r>
            <a:r>
              <a:rPr lang="ru-RU" sz="3200" dirty="0">
                <a:solidFill>
                  <a:srgbClr val="FF0000"/>
                </a:solidFill>
              </a:rPr>
              <a:t>можно разделить: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3152000"/>
            <a:ext cx="388843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• использование ИКТ при организации </a:t>
            </a:r>
            <a:r>
              <a:rPr lang="ru-RU" dirty="0" err="1"/>
              <a:t>воспитательно</a:t>
            </a:r>
            <a:r>
              <a:rPr lang="ru-RU" dirty="0"/>
              <a:t>-образовательного процесса с детьми</a:t>
            </a:r>
            <a:r>
              <a:rPr lang="ru-RU" dirty="0" smtClean="0"/>
              <a:t>;</a:t>
            </a:r>
          </a:p>
          <a:p>
            <a:endParaRPr lang="ru-RU" dirty="0"/>
          </a:p>
          <a:p>
            <a:r>
              <a:rPr lang="ru-RU" dirty="0"/>
              <a:t>• использование ИКТ в процессе взаимодействия педагогов с родителями</a:t>
            </a:r>
            <a:r>
              <a:rPr lang="ru-RU" dirty="0" smtClean="0"/>
              <a:t>;</a:t>
            </a:r>
          </a:p>
          <a:p>
            <a:endParaRPr lang="ru-RU" dirty="0"/>
          </a:p>
          <a:p>
            <a:r>
              <a:rPr lang="ru-RU" dirty="0"/>
              <a:t>• использование ИКТ в процессе и организации методической работы с педагогическими кадрами.</a:t>
            </a:r>
          </a:p>
        </p:txBody>
      </p:sp>
      <p:pic>
        <p:nvPicPr>
          <p:cNvPr id="9222" name="Picture 6" descr="http://www.maam.ru/upload/blogs/c571a3abe80afcfd2f8ce0056e4a880a.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636912"/>
            <a:ext cx="2867865" cy="1843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4" name="Picture 8" descr="https://im0-tub-ru.yandex.net/i?id=3a88dbba2dbd7e82dd73f8b34608e6bc&amp;n=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9490" y="4721660"/>
            <a:ext cx="3204509" cy="2136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8074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236</Words>
  <Application>Microsoft Office PowerPoint</Application>
  <PresentationFormat>Экран (4:3)</PresentationFormat>
  <Paragraphs>34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ИКТ-компетентность- требование профессионального стандарта педагога ДОО.</vt:lpstr>
      <vt:lpstr>Презентация PowerPoint</vt:lpstr>
      <vt:lpstr>Презентация PowerPoint</vt:lpstr>
      <vt:lpstr>Презентация PowerPoint</vt:lpstr>
      <vt:lpstr>ИКТ-компетентность рассматривается по трем составляющим: </vt:lpstr>
      <vt:lpstr>Общепользовательская ИКТ-компетентность</vt:lpstr>
      <vt:lpstr>Общепедагогическая ИКТ-компетентность</vt:lpstr>
      <vt:lpstr>Предметно-педагогическая компетентность</vt:lpstr>
      <vt:lpstr>По направлениям использования информационно-коммуникационных технологий в системе деятельности ДОУ можно разделить: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16</cp:revision>
  <dcterms:created xsi:type="dcterms:W3CDTF">2017-11-07T12:09:02Z</dcterms:created>
  <dcterms:modified xsi:type="dcterms:W3CDTF">2017-11-07T15:06:04Z</dcterms:modified>
</cp:coreProperties>
</file>